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JSP</a:t>
            </a:r>
            <a:r>
              <a:rPr lang="zh-CN" altLang="en-US"/>
              <a:t>语法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小程序脚本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altLang="zh-CN">
                <a:sym typeface="+mn-ea"/>
              </a:rPr>
              <a:t>&lt;%%&gt;</a:t>
            </a:r>
            <a:r>
              <a:rPr>
                <a:sym typeface="+mn-ea"/>
              </a:rPr>
              <a:t>包括</a:t>
            </a:r>
            <a:endParaRPr lang="zh-CN" altLang="en-US" dirty="0"/>
          </a:p>
          <a:p>
            <a:r>
              <a:rPr>
                <a:sym typeface="+mn-ea"/>
              </a:rPr>
              <a:t>可以编写声明与语句，但不能编写方法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三个指令元素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sz="2310">
                <a:sym typeface="+mn-ea"/>
              </a:rPr>
              <a:t>page</a:t>
            </a:r>
            <a:endParaRPr lang="zh-CN" altLang="zh-CN" sz="2310" dirty="0"/>
          </a:p>
          <a:p>
            <a:pPr lvl="0"/>
            <a:r>
              <a:rPr altLang="zh-CN" sz="2310">
                <a:sym typeface="+mn-ea"/>
              </a:rPr>
              <a:t>include</a:t>
            </a:r>
            <a:endParaRPr lang="zh-CN" altLang="zh-CN" sz="2310" dirty="0"/>
          </a:p>
          <a:p>
            <a:pPr lvl="0"/>
            <a:r>
              <a:rPr altLang="zh-CN" sz="2310">
                <a:solidFill>
                  <a:srgbClr val="FF0000"/>
                </a:solidFill>
                <a:sym typeface="+mn-ea"/>
              </a:rPr>
              <a:t>taglib</a:t>
            </a:r>
            <a:endParaRPr lang="zh-CN" altLang="zh-CN" sz="2310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page</a:t>
            </a:r>
            <a:r>
              <a:rPr>
                <a:sym typeface="+mn-ea"/>
              </a:rPr>
              <a:t>指令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800">
                <a:sym typeface="+mn-ea"/>
              </a:rPr>
              <a:t>用于设置页面的属性</a:t>
            </a:r>
            <a:endParaRPr sz="1800">
              <a:sym typeface="+mn-ea"/>
            </a:endParaRPr>
          </a:p>
          <a:p>
            <a:pPr marL="342900" lvl="1" indent="0">
              <a:buNone/>
            </a:pPr>
            <a:r>
              <a:rPr altLang="zh-CN" sz="1400">
                <a:sym typeface="+mn-ea"/>
              </a:rPr>
              <a:t>&lt;%@ page language="java" import="java.util.*" pageEncoding="UTF-8" %&gt;</a:t>
            </a:r>
            <a:endParaRPr altLang="zh-CN" sz="1400">
              <a:sym typeface="+mn-ea"/>
            </a:endParaRPr>
          </a:p>
          <a:p>
            <a:pPr lvl="1"/>
            <a:r>
              <a:rPr altLang="zh-CN" sz="1240">
                <a:sym typeface="+mn-ea"/>
              </a:rPr>
              <a:t>Import</a:t>
            </a:r>
            <a:r>
              <a:rPr sz="1240">
                <a:sym typeface="+mn-ea"/>
              </a:rPr>
              <a:t>：用于引入</a:t>
            </a:r>
            <a:r>
              <a:rPr altLang="zh-CN" sz="1240">
                <a:sym typeface="+mn-ea"/>
              </a:rPr>
              <a:t>java</a:t>
            </a:r>
            <a:r>
              <a:rPr sz="1240">
                <a:sym typeface="+mn-ea"/>
              </a:rPr>
              <a:t>包</a:t>
            </a:r>
            <a:endParaRPr sz="1240">
              <a:sym typeface="+mn-ea"/>
            </a:endParaRPr>
          </a:p>
          <a:p>
            <a:pPr lvl="1"/>
            <a:r>
              <a:rPr altLang="zh-CN" sz="1240">
                <a:sym typeface="+mn-ea"/>
              </a:rPr>
              <a:t>pageEncoding:</a:t>
            </a:r>
            <a:r>
              <a:rPr sz="1240">
                <a:sym typeface="+mn-ea"/>
              </a:rPr>
              <a:t>设置页面的文字编码</a:t>
            </a:r>
            <a:endParaRPr lang="zh-CN" altLang="en-US" sz="1240" dirty="0"/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include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用于包含一个文件的内容到本文件</a:t>
            </a:r>
            <a:endParaRPr lang="zh-CN" altLang="en-US" dirty="0"/>
          </a:p>
          <a:p>
            <a:pPr marL="495300" indent="-495300">
              <a:buNone/>
            </a:pPr>
            <a:r>
              <a:rPr altLang="zh-CN">
                <a:sym typeface="+mn-ea"/>
              </a:rPr>
              <a:t>&lt;%@ include  file="inc.jsp"%&gt; 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隐式对象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</a:pPr>
            <a:r>
              <a:rPr altLang="zh-CN">
                <a:sym typeface="+mn-ea"/>
              </a:rPr>
              <a:t>request,response,out,session</a:t>
            </a:r>
            <a:r>
              <a:rPr>
                <a:sym typeface="+mn-ea"/>
              </a:rPr>
              <a:t>这</a:t>
            </a:r>
            <a:r>
              <a:rPr altLang="zh-CN">
                <a:sym typeface="+mn-ea"/>
              </a:rPr>
              <a:t>4</a:t>
            </a:r>
            <a:r>
              <a:rPr>
                <a:sym typeface="+mn-ea"/>
              </a:rPr>
              <a:t>个隐式对象由容器自动创建，可以直接使用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</a:t>
            </a:r>
            <a:r>
              <a:rPr altLang="zh-CN">
                <a:sym typeface="+mn-ea"/>
              </a:rPr>
              <a:t>&lt;br&gt;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Cookie:</a:t>
            </a:r>
            <a:r>
              <a:rPr altLang="zh-CN">
                <a:solidFill>
                  <a:srgbClr val="FF0000"/>
                </a:solidFill>
                <a:sym typeface="+mn-ea"/>
              </a:rPr>
              <a:t>&lt;%=request.getHeader("Cookie")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&lt;br&gt;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ym typeface="+mn-ea"/>
              </a:rPr>
              <a:t>参数</a:t>
            </a:r>
            <a:r>
              <a:rPr altLang="zh-CN">
                <a:sym typeface="+mn-ea"/>
              </a:rPr>
              <a:t>uid:</a:t>
            </a:r>
            <a:r>
              <a:rPr altLang="zh-CN">
                <a:solidFill>
                  <a:srgbClr val="FF0000"/>
                </a:solidFill>
                <a:sym typeface="+mn-ea"/>
              </a:rPr>
              <a:t>&lt;%=request.getParameter("uid")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&lt;br&gt;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ym typeface="+mn-ea"/>
              </a:rPr>
              <a:t>应用程序的名字</a:t>
            </a:r>
            <a:r>
              <a:rPr altLang="zh-CN">
                <a:sym typeface="+mn-ea"/>
              </a:rPr>
              <a:t>:</a:t>
            </a:r>
            <a:r>
              <a:rPr altLang="zh-CN">
                <a:solidFill>
                  <a:srgbClr val="FF0000"/>
                </a:solidFill>
                <a:sym typeface="+mn-ea"/>
              </a:rPr>
              <a:t>&lt;%=request.getContextPath()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&lt;br&gt;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ym typeface="+mn-ea"/>
              </a:rPr>
              <a:t>会话对象的</a:t>
            </a:r>
            <a:r>
              <a:rPr altLang="zh-CN">
                <a:sym typeface="+mn-ea"/>
              </a:rPr>
              <a:t>ID:</a:t>
            </a:r>
            <a:r>
              <a:rPr altLang="zh-CN">
                <a:solidFill>
                  <a:srgbClr val="FF0000"/>
                </a:solidFill>
                <a:sym typeface="+mn-ea"/>
              </a:rPr>
              <a:t>&lt;%=session.getId()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&lt;%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 session.setAttribute("uid",request.getParameter("uid"));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%&gt;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&lt;br&gt;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&lt;%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 response.sendRedirect("/web05/info.jsp");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%&gt;</a:t>
            </a:r>
            <a:endParaRPr lang="zh-CN" altLang="zh-CN" dirty="0">
              <a:solidFill>
                <a:srgbClr val="33CC33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 &lt;body&gt;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ym typeface="+mn-ea"/>
              </a:rPr>
              <a:t>用户名</a:t>
            </a:r>
            <a:r>
              <a:rPr altLang="zh-CN">
                <a:sym typeface="+mn-ea"/>
              </a:rPr>
              <a:t>:</a:t>
            </a:r>
            <a:r>
              <a:rPr altLang="zh-CN">
                <a:solidFill>
                  <a:srgbClr val="FF0000"/>
                </a:solidFill>
                <a:sym typeface="+mn-ea"/>
              </a:rPr>
              <a:t>&lt;%=session.getAttribute("uid") %&gt;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 &lt;%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 out.println("&lt;br&gt;</a:t>
            </a:r>
            <a:r>
              <a:rPr>
                <a:solidFill>
                  <a:srgbClr val="33CC33"/>
                </a:solidFill>
                <a:sym typeface="+mn-ea"/>
              </a:rPr>
              <a:t>用户名</a:t>
            </a:r>
            <a:r>
              <a:rPr altLang="zh-CN">
                <a:solidFill>
                  <a:srgbClr val="33CC33"/>
                </a:solidFill>
                <a:sym typeface="+mn-ea"/>
              </a:rPr>
              <a:t>"+session.getAttribute("uid"));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buNone/>
            </a:pPr>
            <a:r>
              <a:rPr altLang="zh-CN">
                <a:solidFill>
                  <a:srgbClr val="33CC33"/>
                </a:solidFill>
                <a:sym typeface="+mn-ea"/>
              </a:rPr>
              <a:t>    %&gt;</a:t>
            </a:r>
            <a:endParaRPr lang="zh-CN" altLang="zh-CN" dirty="0">
              <a:solidFill>
                <a:srgbClr val="33CC33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  &lt;/body&gt;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文件的组成</a:t>
            </a:r>
            <a:endParaRPr lang="zh-CN" altLang="en-US" dirty="0"/>
          </a:p>
          <a:p>
            <a:r>
              <a:rPr>
                <a:sym typeface="+mn-ea"/>
              </a:rPr>
              <a:t>脚本元素</a:t>
            </a:r>
            <a:endParaRPr lang="zh-CN" altLang="en-US" dirty="0"/>
          </a:p>
          <a:p>
            <a:r>
              <a:rPr>
                <a:sym typeface="+mn-ea"/>
              </a:rPr>
              <a:t>指令元素</a:t>
            </a:r>
            <a:endParaRPr lang="zh-CN" altLang="en-US" dirty="0"/>
          </a:p>
          <a:p>
            <a:r>
              <a:rPr>
                <a:sym typeface="+mn-ea"/>
              </a:rPr>
              <a:t>隐式对象</a:t>
            </a:r>
            <a:r>
              <a:rPr altLang="zh-CN">
                <a:sym typeface="+mn-ea"/>
              </a:rPr>
              <a:t>request,response,out,session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JSP</a:t>
            </a:r>
            <a:r>
              <a:t>文件组成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注释</a:t>
            </a:r>
            <a:endParaRPr lang="zh-CN" altLang="en-US" dirty="0"/>
          </a:p>
          <a:p>
            <a:r>
              <a:rPr>
                <a:sym typeface="+mn-ea"/>
              </a:rPr>
              <a:t>模板元素</a:t>
            </a:r>
            <a:endParaRPr lang="zh-CN" altLang="en-US" dirty="0"/>
          </a:p>
          <a:p>
            <a:r>
              <a:rPr>
                <a:sym typeface="+mn-ea"/>
              </a:rPr>
              <a:t>脚本元素</a:t>
            </a:r>
            <a:endParaRPr lang="zh-CN" altLang="en-US" dirty="0"/>
          </a:p>
          <a:p>
            <a:r>
              <a:rPr>
                <a:solidFill>
                  <a:srgbClr val="00FF00"/>
                </a:solidFill>
                <a:sym typeface="+mn-ea"/>
              </a:rPr>
              <a:t>指命元素</a:t>
            </a:r>
            <a:endParaRPr lang="zh-CN" altLang="en-US" dirty="0">
              <a:solidFill>
                <a:srgbClr val="00FF00"/>
              </a:solidFill>
            </a:endParaRPr>
          </a:p>
          <a:p>
            <a:r>
              <a:rPr>
                <a:solidFill>
                  <a:srgbClr val="FF0000"/>
                </a:solidFill>
                <a:sym typeface="+mn-ea"/>
              </a:rPr>
              <a:t>动作元素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altLang="zh-CN">
                <a:solidFill>
                  <a:srgbClr val="FF0000"/>
                </a:solidFill>
                <a:sym typeface="+mn-ea"/>
              </a:rPr>
              <a:t>EL</a:t>
            </a:r>
            <a:r>
              <a:rPr>
                <a:solidFill>
                  <a:srgbClr val="FF0000"/>
                </a:solidFill>
                <a:sym typeface="+mn-ea"/>
              </a:rPr>
              <a:t>表达式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一个典型的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页面</a:t>
            </a:r>
            <a:br>
              <a:rPr lang="zh-CN" altLang="en-US" dirty="0"/>
            </a:br>
            <a:endParaRPr lang="zh-CN" altLang="en-US"/>
          </a:p>
        </p:txBody>
      </p:sp>
      <p:pic>
        <p:nvPicPr>
          <p:cNvPr id="6147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885190"/>
            <a:ext cx="10970260" cy="55086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三</a:t>
            </a:r>
            <a:r>
              <a:rPr>
                <a:sym typeface="+mn-ea"/>
              </a:rPr>
              <a:t>种注释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sz="1800">
                <a:sym typeface="+mn-ea"/>
              </a:rPr>
              <a:t>HTML</a:t>
            </a:r>
            <a:r>
              <a:rPr sz="1800">
                <a:sym typeface="+mn-ea"/>
              </a:rPr>
              <a:t>注释</a:t>
            </a:r>
            <a:r>
              <a:rPr altLang="zh-CN" sz="1800">
                <a:sym typeface="+mn-ea"/>
              </a:rPr>
              <a:t>(</a:t>
            </a:r>
            <a:r>
              <a:rPr sz="1800">
                <a:solidFill>
                  <a:srgbClr val="FF0000"/>
                </a:solidFill>
                <a:sym typeface="+mn-ea"/>
              </a:rPr>
              <a:t>客户端可见</a:t>
            </a:r>
            <a:r>
              <a:rPr altLang="zh-CN" sz="1800">
                <a:sym typeface="+mn-ea"/>
              </a:rPr>
              <a:t>)</a:t>
            </a:r>
            <a:endParaRPr altLang="zh-CN" sz="1800">
              <a:sym typeface="+mn-ea"/>
            </a:endParaRPr>
          </a:p>
          <a:p>
            <a:pPr lvl="0"/>
            <a:r>
              <a:rPr altLang="zh-CN" sz="1800">
                <a:sym typeface="+mn-ea"/>
              </a:rPr>
              <a:t>JSP</a:t>
            </a:r>
            <a:r>
              <a:rPr sz="1800">
                <a:sym typeface="+mn-ea"/>
              </a:rPr>
              <a:t>注释</a:t>
            </a:r>
            <a:endParaRPr sz="1800">
              <a:sym typeface="+mn-ea"/>
            </a:endParaRPr>
          </a:p>
          <a:p>
            <a:pPr lvl="0"/>
            <a:r>
              <a:rPr sz="1800">
                <a:sym typeface="+mn-ea"/>
              </a:rPr>
              <a:t>脚本的注释</a:t>
            </a:r>
            <a:endParaRPr lang="zh-CN" altLang="en-US" sz="1800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模板元素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就是指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页面中的</a:t>
            </a:r>
            <a:r>
              <a:rPr altLang="zh-CN">
                <a:sym typeface="+mn-ea"/>
              </a:rPr>
              <a:t>HTML</a:t>
            </a:r>
            <a:r>
              <a:rPr>
                <a:sym typeface="+mn-ea"/>
              </a:rPr>
              <a:t>代码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三种脚本元素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sz="2310">
                <a:sym typeface="+mn-ea"/>
              </a:rPr>
              <a:t>声明脚本</a:t>
            </a:r>
            <a:r>
              <a:rPr altLang="zh-CN" sz="2310">
                <a:sym typeface="+mn-ea"/>
              </a:rPr>
              <a:t>(declaration)</a:t>
            </a:r>
            <a:endParaRPr lang="zh-CN" altLang="zh-CN" sz="2310" dirty="0"/>
          </a:p>
          <a:p>
            <a:pPr lvl="0"/>
            <a:r>
              <a:rPr sz="2310">
                <a:sym typeface="+mn-ea"/>
              </a:rPr>
              <a:t>表达式脚本</a:t>
            </a:r>
            <a:r>
              <a:rPr altLang="zh-CN" sz="2310">
                <a:sym typeface="+mn-ea"/>
              </a:rPr>
              <a:t>(expression)</a:t>
            </a:r>
            <a:endParaRPr lang="zh-CN" altLang="zh-CN" sz="2310" dirty="0"/>
          </a:p>
          <a:p>
            <a:pPr lvl="0"/>
            <a:r>
              <a:rPr sz="2310">
                <a:sym typeface="+mn-ea"/>
              </a:rPr>
              <a:t>小程序脚本</a:t>
            </a:r>
            <a:r>
              <a:rPr altLang="zh-CN" sz="2310">
                <a:sym typeface="+mn-ea"/>
              </a:rPr>
              <a:t>(scriptlets)</a:t>
            </a:r>
            <a:endParaRPr lang="zh-CN" altLang="zh-CN" sz="2310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声明脚本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altLang="zh-CN">
                <a:sym typeface="+mn-ea"/>
              </a:rPr>
              <a:t>&lt;%! %&gt;</a:t>
            </a:r>
            <a:r>
              <a:rPr>
                <a:sym typeface="+mn-ea"/>
              </a:rPr>
              <a:t>包括</a:t>
            </a:r>
            <a:endParaRPr lang="zh-CN" altLang="en-US" dirty="0"/>
          </a:p>
          <a:p>
            <a:r>
              <a:rPr>
                <a:sym typeface="+mn-ea"/>
              </a:rPr>
              <a:t>只能声明属性与方法</a:t>
            </a:r>
            <a:endParaRPr lang="zh-CN" altLang="en-US" dirty="0"/>
          </a:p>
          <a:p>
            <a:r>
              <a:rPr>
                <a:sym typeface="+mn-ea"/>
              </a:rPr>
              <a:t>不能出现非声明语句</a:t>
            </a:r>
            <a:endParaRPr lang="zh-CN" altLang="en-US" dirty="0"/>
          </a:p>
          <a:p>
            <a:r>
              <a:rPr>
                <a:sym typeface="+mn-ea"/>
              </a:rPr>
              <a:t>声明的属性与方法是作为类的属性与方法</a:t>
            </a:r>
            <a:r>
              <a:rPr altLang="zh-CN">
                <a:sym typeface="+mn-ea"/>
              </a:rPr>
              <a:t>,</a:t>
            </a:r>
            <a:r>
              <a:rPr>
                <a:sym typeface="+mn-ea"/>
              </a:rPr>
              <a:t>是全局的</a:t>
            </a:r>
            <a:endParaRPr lang="zh-CN" altLang="en-US" dirty="0"/>
          </a:p>
          <a:p>
            <a:r>
              <a:rPr>
                <a:sym typeface="+mn-ea"/>
              </a:rPr>
              <a:t>可以在</a:t>
            </a:r>
            <a:r>
              <a:rPr>
                <a:solidFill>
                  <a:srgbClr val="FF0000"/>
                </a:solidFill>
                <a:sym typeface="+mn-ea"/>
              </a:rPr>
              <a:t>表达式脚本</a:t>
            </a:r>
            <a:r>
              <a:rPr>
                <a:sym typeface="+mn-ea"/>
              </a:rPr>
              <a:t>和</a:t>
            </a:r>
            <a:r>
              <a:rPr>
                <a:solidFill>
                  <a:srgbClr val="FF0000"/>
                </a:solidFill>
                <a:sym typeface="+mn-ea"/>
              </a:rPr>
              <a:t>小程序脚本</a:t>
            </a:r>
            <a:r>
              <a:rPr>
                <a:sym typeface="+mn-ea"/>
              </a:rPr>
              <a:t>中使用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表达式脚本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altLang="zh-CN">
                <a:sym typeface="+mn-ea"/>
              </a:rPr>
              <a:t>&lt;%=%&gt;</a:t>
            </a:r>
            <a:r>
              <a:rPr>
                <a:sym typeface="+mn-ea"/>
              </a:rPr>
              <a:t>包括</a:t>
            </a:r>
            <a:endParaRPr lang="zh-CN" altLang="en-US" dirty="0"/>
          </a:p>
          <a:p>
            <a:r>
              <a:rPr altLang="zh-CN">
                <a:sym typeface="+mn-ea"/>
              </a:rPr>
              <a:t>=</a:t>
            </a:r>
            <a:r>
              <a:rPr>
                <a:sym typeface="+mn-ea"/>
              </a:rPr>
              <a:t>后面只能是可以转为字符串的对象</a:t>
            </a:r>
            <a:endParaRPr lang="zh-CN" altLang="en-US" dirty="0"/>
          </a:p>
          <a:p>
            <a:r>
              <a:rPr altLang="zh-CN">
                <a:sym typeface="+mn-ea"/>
              </a:rPr>
              <a:t>=</a:t>
            </a:r>
            <a:r>
              <a:rPr>
                <a:sym typeface="+mn-ea"/>
              </a:rPr>
              <a:t>后面不能有分号</a:t>
            </a:r>
            <a:r>
              <a:rPr altLang="zh-CN">
                <a:sym typeface="+mn-ea"/>
              </a:rPr>
              <a:t>(;)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</Words>
  <Application>WPS 演示</Application>
  <PresentationFormat>宽屏</PresentationFormat>
  <Paragraphs>115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汉仪旗黑-85S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153</cp:revision>
  <dcterms:created xsi:type="dcterms:W3CDTF">2019-06-19T02:08:00Z</dcterms:created>
  <dcterms:modified xsi:type="dcterms:W3CDTF">2020-07-05T15:50:28Z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